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8"/>
  </p:notesMasterIdLst>
  <p:handoutMasterIdLst>
    <p:handoutMasterId r:id="rId9"/>
  </p:handoutMasterIdLst>
  <p:sldIdLst>
    <p:sldId id="266" r:id="rId2"/>
    <p:sldId id="257" r:id="rId3"/>
    <p:sldId id="258" r:id="rId4"/>
    <p:sldId id="263" r:id="rId5"/>
    <p:sldId id="259" r:id="rId6"/>
    <p:sldId id="264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44" autoAdjust="0"/>
  </p:normalViewPr>
  <p:slideViewPr>
    <p:cSldViewPr>
      <p:cViewPr>
        <p:scale>
          <a:sx n="70" d="100"/>
          <a:sy n="70" d="100"/>
        </p:scale>
        <p:origin x="-1003" y="-72"/>
      </p:cViewPr>
      <p:guideLst>
        <p:guide orient="horz" pos="1056"/>
        <p:guide pos="1776"/>
      </p:guideLst>
    </p:cSldViewPr>
  </p:slideViewPr>
  <p:outlineViewPr>
    <p:cViewPr>
      <p:scale>
        <a:sx n="33" d="100"/>
        <a:sy n="33" d="100"/>
      </p:scale>
      <p:origin x="403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3106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02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B13F8-DC7C-4FC0-882C-1C095671642C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7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E510A-1399-4B21-B7CD-2D40FC9BE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01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E510A-1399-4B21-B7CD-2D40FC9BEA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55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E510A-1399-4B21-B7CD-2D40FC9BEA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42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E510A-1399-4B21-B7CD-2D40FC9BEA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E510A-1399-4B21-B7CD-2D40FC9BEA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28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E510A-1399-4B21-B7CD-2D40FC9BEA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80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E510A-1399-4B21-B7CD-2D40FC9BEA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04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7886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3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269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49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89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10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63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556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61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28CCC-120E-4AC1-903B-663E0E73D90E}" type="datetimeFigureOut">
              <a:rPr lang="en-US" smtClean="0"/>
              <a:t>6/7/2016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015AC-63D3-4C5B-A0AA-958C6BF240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8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49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  <a14:imgEffect>
                      <a14:brightnessContrast bright="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304800"/>
            <a:ext cx="10241280" cy="7680960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2414" y="5029200"/>
            <a:ext cx="4800600" cy="1601163"/>
          </a:xfrm>
        </p:spPr>
        <p:txBody>
          <a:bodyPr>
            <a:noAutofit/>
          </a:bodyPr>
          <a:lstStyle/>
          <a:p>
            <a:pPr>
              <a:lnSpc>
                <a:spcPts val="2200"/>
              </a:lnSpc>
            </a:pP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/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rgbClr val="0D4DAB"/>
                </a:solidFill>
              </a:rPr>
              <a:t>Kathy Keohane – Chair </a:t>
            </a:r>
            <a:br>
              <a:rPr lang="en-US" sz="2400" b="1" dirty="0" smtClean="0">
                <a:solidFill>
                  <a:srgbClr val="0D4DAB"/>
                </a:solidFill>
              </a:rPr>
            </a:br>
            <a:r>
              <a:rPr lang="en-US" sz="2400" b="1" dirty="0" smtClean="0">
                <a:solidFill>
                  <a:srgbClr val="0D4DAB"/>
                </a:solidFill>
              </a:rPr>
              <a:t>Board Of Library Trustees</a:t>
            </a:r>
            <a:endParaRPr lang="en-US" sz="2400" b="1" dirty="0">
              <a:solidFill>
                <a:srgbClr val="0D4DAB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66800" y="601920"/>
            <a:ext cx="7531229" cy="236988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D86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rint MT Shadow" panose="04020605060303030202" pitchFamily="82" charset="0"/>
              </a:rPr>
              <a:t>Belmont Public Library </a:t>
            </a:r>
          </a:p>
          <a:p>
            <a:pPr algn="ctr"/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D86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rint MT Shadow" panose="04020605060303030202" pitchFamily="82" charset="0"/>
              </a:rPr>
              <a:t>Feasibility Study Update</a:t>
            </a:r>
          </a:p>
          <a:p>
            <a:pPr algn="ctr"/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3D86F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Imprint MT Shadow" panose="04020605060303030202" pitchFamily="82" charset="0"/>
              </a:rPr>
              <a:t>June 2016</a:t>
            </a:r>
          </a:p>
        </p:txBody>
      </p:sp>
    </p:spTree>
    <p:extLst>
      <p:ext uri="{BB962C8B-B14F-4D97-AF65-F5344CB8AC3E}">
        <p14:creationId xmlns:p14="http://schemas.microsoft.com/office/powerpoint/2010/main" val="352681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-76200"/>
            <a:ext cx="5715000" cy="761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Why a Feasibility Study?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724900" cy="6096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Agreement at June 2015 Town Meeting to fund feasibility study</a:t>
            </a:r>
          </a:p>
          <a:p>
            <a:pPr marL="914400" lvl="1" indent="-457200" algn="l"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No significant investment in building for a number of years;  core systems original to the building (50+ </a:t>
            </a:r>
            <a:r>
              <a:rPr lang="en-US" dirty="0" err="1" smtClean="0">
                <a:solidFill>
                  <a:schemeClr val="tx1"/>
                </a:solidFill>
              </a:rPr>
              <a:t>yrs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marL="914400" lvl="1" indent="-457200" algn="l"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Building design and layout no longer meets community needs</a:t>
            </a:r>
          </a:p>
          <a:p>
            <a:pPr marL="914400" lvl="1" indent="-457200" algn="l"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Prior studies focused on replacement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1"/>
                </a:solidFill>
              </a:rPr>
              <a:t>Scope of Study:</a:t>
            </a:r>
          </a:p>
          <a:p>
            <a:pPr marL="914400" lvl="1" indent="-457200" algn="l"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Renovation</a:t>
            </a:r>
          </a:p>
          <a:p>
            <a:pPr marL="914400" lvl="1" indent="-457200" algn="l"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Renovation with Addition</a:t>
            </a:r>
          </a:p>
          <a:p>
            <a:pPr marL="914400" lvl="1" indent="-457200" algn="l"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chemeClr val="tx1"/>
                </a:solidFill>
              </a:rPr>
              <a:t>Replacement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Calibri" panose="020F0502020204030204" pitchFamily="34" charset="0"/>
              <a:buChar char="»"/>
            </a:pPr>
            <a:endParaRPr lang="en-US" dirty="0" smtClean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dirty="0" smtClean="0"/>
          </a:p>
          <a:p>
            <a:pPr algn="l"/>
            <a:endParaRPr lang="en-US" dirty="0" smtClean="0"/>
          </a:p>
        </p:txBody>
      </p:sp>
      <p:pic>
        <p:nvPicPr>
          <p:cNvPr id="1026" name="Picture 2" descr="C:\Users\Pstruzziero\Desktop\Feasibility Study 2016\cool shot of stack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06862"/>
            <a:ext cx="3902075" cy="259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162" y="114445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What We Have Accomplished</a:t>
            </a:r>
            <a:endParaRPr lang="en-US" sz="4400" b="1" u="sng" dirty="0"/>
          </a:p>
        </p:txBody>
      </p:sp>
      <p:sp>
        <p:nvSpPr>
          <p:cNvPr id="22" name="Cross 21"/>
          <p:cNvSpPr/>
          <p:nvPr/>
        </p:nvSpPr>
        <p:spPr>
          <a:xfrm>
            <a:off x="7200900" y="2926163"/>
            <a:ext cx="1447800" cy="1295400"/>
          </a:xfrm>
          <a:prstGeom prst="plus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Reviewing Qualifications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2362200" y="1648968"/>
            <a:ext cx="2133600" cy="865632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Appointed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Feasibility Committee</a:t>
            </a:r>
          </a:p>
        </p:txBody>
      </p:sp>
      <p:sp>
        <p:nvSpPr>
          <p:cNvPr id="16" name="Chevron 15"/>
          <p:cNvSpPr/>
          <p:nvPr/>
        </p:nvSpPr>
        <p:spPr>
          <a:xfrm>
            <a:off x="152400" y="1645140"/>
            <a:ext cx="2133600" cy="865632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Developed Long Range Plan </a:t>
            </a:r>
          </a:p>
        </p:txBody>
      </p:sp>
      <p:sp>
        <p:nvSpPr>
          <p:cNvPr id="18" name="Chevron 17"/>
          <p:cNvSpPr/>
          <p:nvPr/>
        </p:nvSpPr>
        <p:spPr>
          <a:xfrm>
            <a:off x="4572000" y="1645140"/>
            <a:ext cx="2133600" cy="865632"/>
          </a:xfrm>
          <a:prstGeom prst="chevron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chemeClr val="tx1"/>
                </a:solidFill>
              </a:rPr>
              <a:t>CompletedRFQ</a:t>
            </a:r>
            <a:r>
              <a:rPr lang="en-US" b="1" dirty="0" smtClean="0">
                <a:solidFill>
                  <a:schemeClr val="tx1"/>
                </a:solidFill>
              </a:rPr>
              <a:t> Process</a:t>
            </a:r>
          </a:p>
        </p:txBody>
      </p:sp>
      <p:sp>
        <p:nvSpPr>
          <p:cNvPr id="20" name="Chevron 19"/>
          <p:cNvSpPr/>
          <p:nvPr/>
        </p:nvSpPr>
        <p:spPr>
          <a:xfrm>
            <a:off x="6858000" y="1645140"/>
            <a:ext cx="2133600" cy="865632"/>
          </a:xfrm>
          <a:prstGeom prst="chevron">
            <a:avLst/>
          </a:prstGeom>
          <a:ln>
            <a:prstDash val="lg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Select and Onboard Architect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1066800"/>
            <a:ext cx="88392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January 2016                    February 2016	                        May 2016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 	               June 2016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9" y="2514600"/>
            <a:ext cx="22302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Developed Long Range Plan outlining programs and services 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Developed with LRP committee in fall of 2015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Approved by Trustees in Dec 2015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Submitted to state and approved Jan 2016</a:t>
            </a:r>
          </a:p>
          <a:p>
            <a:r>
              <a:rPr lang="en-US" sz="1600" i="1" dirty="0" smtClean="0"/>
              <a:t>Plan available on Library website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0" y="2514600"/>
            <a:ext cx="213360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Appointed  Committee and Subcommittee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Leveraged </a:t>
            </a:r>
            <a:r>
              <a:rPr lang="en-US" sz="1600" dirty="0"/>
              <a:t>c</a:t>
            </a:r>
            <a:r>
              <a:rPr lang="en-US" sz="1600" dirty="0" smtClean="0"/>
              <a:t>onsultant to assist with the development of supporting materials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Created required documents for RFQ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 smtClean="0"/>
          </a:p>
          <a:p>
            <a:r>
              <a:rPr lang="en-US" sz="1600" i="1" dirty="0" smtClean="0"/>
              <a:t> </a:t>
            </a:r>
            <a:endParaRPr lang="en-US" sz="1600" i="1" dirty="0"/>
          </a:p>
          <a:p>
            <a:r>
              <a:rPr lang="en-US" sz="1600" i="1" dirty="0" smtClean="0"/>
              <a:t>Documents available on Library website</a:t>
            </a:r>
            <a:endParaRPr lang="en-US" i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4572000" y="2514600"/>
            <a:ext cx="2133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RFQ sent to state register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Process managed by Gerry Boyle and Facilities Department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Conducted pre-bid meeting and building tour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Final submissions </a:t>
            </a:r>
            <a:r>
              <a:rPr lang="en-US" sz="1600" dirty="0" smtClean="0"/>
              <a:t>were due June </a:t>
            </a:r>
            <a:r>
              <a:rPr lang="en-US" sz="1600" dirty="0" smtClean="0"/>
              <a:t>2nd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162" y="114445"/>
            <a:ext cx="8763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/>
              <a:t>Plan Moving Forward</a:t>
            </a:r>
            <a:endParaRPr lang="en-US" sz="4400" b="1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256162" y="2743200"/>
            <a:ext cx="2458871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Hold public meeting to gather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Familiarization with site and former studies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M</a:t>
            </a:r>
            <a:r>
              <a:rPr lang="en-US" sz="1600" dirty="0" smtClean="0"/>
              <a:t>eetings with staff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Regular meetings with Feasibility Committee to show progress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Develop ideas to share for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3365311" y="2743200"/>
            <a:ext cx="2390632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Assess 3 Options </a:t>
            </a:r>
          </a:p>
          <a:p>
            <a:endParaRPr lang="en-US" sz="16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Renovation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Add/Reno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New Building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Creation of cost estimates for each</a:t>
            </a:r>
          </a:p>
          <a:p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Holding of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public meeting for additional input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i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279641" y="2743200"/>
            <a:ext cx="213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Review recommendation with key stakeholders </a:t>
            </a:r>
            <a:endParaRPr lang="en-US" sz="1600" dirty="0" smtClean="0"/>
          </a:p>
          <a:p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Board of Selectman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Capital Budget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Community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dirty="0"/>
              <a:t>Town Meeting </a:t>
            </a:r>
            <a:r>
              <a:rPr lang="en-US" sz="1200" dirty="0" smtClean="0"/>
              <a:t>Members</a:t>
            </a:r>
          </a:p>
          <a:p>
            <a:pPr lvl="1"/>
            <a:endParaRPr lang="en-US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Review proposal with Library Board of Trustees</a:t>
            </a:r>
          </a:p>
        </p:txBody>
      </p:sp>
      <p:sp>
        <p:nvSpPr>
          <p:cNvPr id="13" name="Chevron 12"/>
          <p:cNvSpPr/>
          <p:nvPr/>
        </p:nvSpPr>
        <p:spPr>
          <a:xfrm>
            <a:off x="3276600" y="1648968"/>
            <a:ext cx="2438400" cy="838200"/>
          </a:xfrm>
          <a:prstGeom prst="chevr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Conceptual Ideas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127241" y="1648968"/>
            <a:ext cx="2483359" cy="838200"/>
            <a:chOff x="6127241" y="835333"/>
            <a:chExt cx="2483359" cy="838200"/>
          </a:xfrm>
        </p:grpSpPr>
        <p:sp>
          <p:nvSpPr>
            <p:cNvPr id="21" name="Chevron 20"/>
            <p:cNvSpPr/>
            <p:nvPr/>
          </p:nvSpPr>
          <p:spPr>
            <a:xfrm>
              <a:off x="6127241" y="835333"/>
              <a:ext cx="2438400" cy="838200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700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41966" y="902234"/>
              <a:ext cx="226863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Develop and Present  </a:t>
              </a:r>
            </a:p>
            <a:p>
              <a:pPr algn="ctr"/>
              <a:r>
                <a:rPr lang="en-US" b="1" dirty="0" smtClean="0"/>
                <a:t>Recommendations</a:t>
              </a:r>
              <a:endParaRPr lang="en-US" b="1" dirty="0"/>
            </a:p>
          </p:txBody>
        </p:sp>
      </p:grpSp>
      <p:sp>
        <p:nvSpPr>
          <p:cNvPr id="24" name="Rectangle 23"/>
          <p:cNvSpPr/>
          <p:nvPr/>
        </p:nvSpPr>
        <p:spPr>
          <a:xfrm>
            <a:off x="302527" y="1066800"/>
            <a:ext cx="85344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   July/August </a:t>
            </a:r>
            <a:r>
              <a:rPr lang="en-US" dirty="0">
                <a:solidFill>
                  <a:schemeClr val="tx1"/>
                </a:solidFill>
              </a:rPr>
              <a:t>2016	       </a:t>
            </a:r>
            <a:r>
              <a:rPr lang="en-US" dirty="0" smtClean="0">
                <a:solidFill>
                  <a:schemeClr val="tx1"/>
                </a:solidFill>
              </a:rPr>
              <a:t>               September/October </a:t>
            </a:r>
            <a:r>
              <a:rPr lang="en-US" dirty="0">
                <a:solidFill>
                  <a:schemeClr val="tx1"/>
                </a:solidFill>
              </a:rPr>
              <a:t>2016  	</a:t>
            </a:r>
            <a:r>
              <a:rPr lang="en-US" dirty="0" smtClean="0">
                <a:solidFill>
                  <a:schemeClr val="tx1"/>
                </a:solidFill>
              </a:rPr>
              <a:t>                Late Fall 2016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68491" y="1660205"/>
            <a:ext cx="2438400" cy="865632"/>
            <a:chOff x="368491" y="1660205"/>
            <a:chExt cx="2438400" cy="865632"/>
          </a:xfrm>
        </p:grpSpPr>
        <p:sp>
          <p:nvSpPr>
            <p:cNvPr id="14" name="Chevron 13"/>
            <p:cNvSpPr/>
            <p:nvPr/>
          </p:nvSpPr>
          <p:spPr>
            <a:xfrm>
              <a:off x="368491" y="1660205"/>
              <a:ext cx="2438400" cy="865632"/>
            </a:xfrm>
            <a:prstGeom prst="chevro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87635" y="1667470"/>
              <a:ext cx="14703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Architectural </a:t>
              </a:r>
            </a:p>
            <a:p>
              <a:pPr algn="ctr"/>
              <a:r>
                <a:rPr lang="en-US" b="1" dirty="0" smtClean="0"/>
                <a:t>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181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7484" y="0"/>
            <a:ext cx="8763000" cy="1142999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It’s your Library and your input is KEY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07484" y="1219200"/>
            <a:ext cx="8763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Feasibility Committee</a:t>
            </a:r>
          </a:p>
          <a:p>
            <a:r>
              <a:rPr lang="en-US" sz="2000" dirty="0" smtClean="0"/>
              <a:t>Elaine </a:t>
            </a:r>
            <a:r>
              <a:rPr lang="en-US" sz="2000" dirty="0" err="1" smtClean="0"/>
              <a:t>Alligood</a:t>
            </a:r>
            <a:r>
              <a:rPr lang="en-US" sz="2000" dirty="0" smtClean="0"/>
              <a:t>- Co Chair 	Nancy </a:t>
            </a:r>
            <a:r>
              <a:rPr lang="en-US" sz="2000" dirty="0" err="1" smtClean="0"/>
              <a:t>Dignan</a:t>
            </a:r>
            <a:r>
              <a:rPr lang="en-US" sz="2000" dirty="0" smtClean="0"/>
              <a:t> Co Chair 	Gail Mann	</a:t>
            </a:r>
            <a:endParaRPr lang="en-US" sz="2000" dirty="0"/>
          </a:p>
          <a:p>
            <a:r>
              <a:rPr lang="en-US" sz="2000" dirty="0" smtClean="0"/>
              <a:t>Gerry Boyle</a:t>
            </a:r>
            <a:r>
              <a:rPr lang="en-US" sz="2000" dirty="0"/>
              <a:t>	</a:t>
            </a:r>
            <a:r>
              <a:rPr lang="en-US" sz="2000" dirty="0" smtClean="0"/>
              <a:t>	Jenny Fallon		Anne Paulsen</a:t>
            </a:r>
          </a:p>
          <a:p>
            <a:r>
              <a:rPr lang="en-US" sz="2000" dirty="0" smtClean="0"/>
              <a:t>Pat </a:t>
            </a:r>
            <a:r>
              <a:rPr lang="en-US" sz="2000" dirty="0" err="1" smtClean="0"/>
              <a:t>Brusch</a:t>
            </a:r>
            <a:r>
              <a:rPr lang="en-US" sz="2000" dirty="0" smtClean="0"/>
              <a:t>		Hannah Fischer		Joel </a:t>
            </a:r>
            <a:r>
              <a:rPr lang="en-US" sz="2000" dirty="0" err="1" smtClean="0"/>
              <a:t>Semuels</a:t>
            </a:r>
            <a:endParaRPr lang="en-US" sz="2000" dirty="0" smtClean="0"/>
          </a:p>
          <a:p>
            <a:r>
              <a:rPr lang="en-US" sz="2000" dirty="0" smtClean="0"/>
              <a:t>Clair Colburn		Kathy </a:t>
            </a:r>
            <a:r>
              <a:rPr lang="en-US" sz="2000" dirty="0" err="1" smtClean="0"/>
              <a:t>Keohane</a:t>
            </a:r>
            <a:r>
              <a:rPr lang="en-US" sz="2000" dirty="0" smtClean="0"/>
              <a:t>		Peter Struzziero</a:t>
            </a:r>
          </a:p>
          <a:p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Board Of Library Trustees</a:t>
            </a:r>
          </a:p>
          <a:p>
            <a:r>
              <a:rPr lang="en-US" sz="2000" dirty="0" smtClean="0"/>
              <a:t>Kathy </a:t>
            </a:r>
            <a:r>
              <a:rPr lang="en-US" sz="2000" dirty="0" err="1" smtClean="0"/>
              <a:t>Keohane</a:t>
            </a:r>
            <a:r>
              <a:rPr lang="en-US" sz="2000" dirty="0" smtClean="0"/>
              <a:t> – Chair 	Elaine </a:t>
            </a:r>
            <a:r>
              <a:rPr lang="en-US" sz="2000" dirty="0" err="1" smtClean="0"/>
              <a:t>Alligood</a:t>
            </a:r>
            <a:r>
              <a:rPr lang="en-US" sz="2000" dirty="0" smtClean="0"/>
              <a:t> – Vice Chair</a:t>
            </a:r>
          </a:p>
          <a:p>
            <a:r>
              <a:rPr lang="en-US" sz="2000" dirty="0" smtClean="0"/>
              <a:t>Gail Mann- Secretary	Mark </a:t>
            </a:r>
            <a:r>
              <a:rPr lang="en-US" sz="2000" dirty="0"/>
              <a:t>Carthy </a:t>
            </a:r>
            <a:endParaRPr lang="en-US" sz="2000" dirty="0" smtClean="0"/>
          </a:p>
          <a:p>
            <a:r>
              <a:rPr lang="en-US" sz="2000" dirty="0" smtClean="0"/>
              <a:t>Mary Stearns</a:t>
            </a:r>
          </a:p>
          <a:p>
            <a:r>
              <a:rPr lang="en-US" sz="2400" dirty="0" smtClean="0"/>
              <a:t>			</a:t>
            </a:r>
          </a:p>
          <a:p>
            <a:endParaRPr lang="en-US" dirty="0"/>
          </a:p>
          <a:p>
            <a:r>
              <a:rPr lang="en-US" sz="2800" u="sng" dirty="0" smtClean="0">
                <a:solidFill>
                  <a:schemeClr val="bg2">
                    <a:lumMod val="50000"/>
                  </a:schemeClr>
                </a:solidFill>
              </a:rPr>
              <a:t>Library Director –   </a:t>
            </a:r>
            <a:r>
              <a:rPr lang="en-US" sz="2000" dirty="0" smtClean="0"/>
              <a:t>Peter Struzziero</a:t>
            </a: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Pstruzziero\Desktop\Feasibility Study 2016\read post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075" y="2895600"/>
            <a:ext cx="2295525" cy="335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9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-76200"/>
            <a:ext cx="5715000" cy="761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Supporting Materials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609600"/>
            <a:ext cx="8763000" cy="6096000"/>
          </a:xfrm>
        </p:spPr>
        <p:txBody>
          <a:bodyPr>
            <a:norm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Capital plan focused largely on required/must do maintenance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Plan developed with Facilities Department 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Considerations with ADA and MAAB requirements/obligations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struzziero\Desktop\Screen Sho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6400800" cy="392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71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1364</TotalTime>
  <Words>301</Words>
  <Application>Microsoft Office PowerPoint</Application>
  <PresentationFormat>On-screen Show (4:3)</PresentationFormat>
  <Paragraphs>109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 Kathy Keohane – Chair  Board Of Library Trustees</vt:lpstr>
      <vt:lpstr>Why a Feasibility Study? </vt:lpstr>
      <vt:lpstr>PowerPoint Presentation</vt:lpstr>
      <vt:lpstr>PowerPoint Presentation</vt:lpstr>
      <vt:lpstr>It’s your Library and your input is KEY</vt:lpstr>
      <vt:lpstr>Supporting Materials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Struzziero</dc:creator>
  <cp:lastModifiedBy>Peter Struzziero</cp:lastModifiedBy>
  <cp:revision>72</cp:revision>
  <cp:lastPrinted>2016-06-06T19:23:54Z</cp:lastPrinted>
  <dcterms:created xsi:type="dcterms:W3CDTF">2016-05-25T14:30:29Z</dcterms:created>
  <dcterms:modified xsi:type="dcterms:W3CDTF">2016-06-07T16:08:46Z</dcterms:modified>
</cp:coreProperties>
</file>